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642" r:id="rId3"/>
    <p:sldId id="775" r:id="rId5"/>
    <p:sldId id="352" r:id="rId6"/>
    <p:sldId id="351" r:id="rId7"/>
    <p:sldId id="260" r:id="rId8"/>
    <p:sldId id="293" r:id="rId9"/>
    <p:sldId id="294" r:id="rId10"/>
    <p:sldId id="381" r:id="rId11"/>
    <p:sldId id="327" r:id="rId12"/>
    <p:sldId id="745" r:id="rId13"/>
    <p:sldId id="475" r:id="rId14"/>
    <p:sldId id="509" r:id="rId15"/>
    <p:sldId id="476" r:id="rId16"/>
    <p:sldId id="477" r:id="rId17"/>
    <p:sldId id="510" r:id="rId18"/>
    <p:sldId id="328" r:id="rId19"/>
    <p:sldId id="530" r:id="rId20"/>
    <p:sldId id="329" r:id="rId21"/>
    <p:sldId id="686" r:id="rId22"/>
    <p:sldId id="511" r:id="rId23"/>
    <p:sldId id="453" r:id="rId24"/>
    <p:sldId id="709" r:id="rId25"/>
    <p:sldId id="688" r:id="rId26"/>
    <p:sldId id="689" r:id="rId27"/>
    <p:sldId id="690" r:id="rId28"/>
    <p:sldId id="691" r:id="rId29"/>
    <p:sldId id="531" r:id="rId30"/>
    <p:sldId id="532" r:id="rId31"/>
    <p:sldId id="355" r:id="rId32"/>
    <p:sldId id="780" r:id="rId33"/>
    <p:sldId id="551" r:id="rId34"/>
    <p:sldId id="552" r:id="rId35"/>
    <p:sldId id="346" r:id="rId3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29"/>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32.png"/><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5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5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电脑</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48605"/>
            <a:ext cx="11238865" cy="13709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退课</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680720" y="5420360"/>
            <a:ext cx="110064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选课后，如果想进行退课，您可以在【课程】➤【我学的课】，把鼠标放在课程图片上，</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如果右上角</a:t>
            </a:r>
            <a:r>
              <a:rPr lang="zh-CN" altLang="en-US" dirty="0">
                <a:solidFill>
                  <a:schemeClr val="bg1"/>
                </a:solidFill>
                <a:latin typeface="微软雅黑" panose="020B0503020204020204" pitchFamily="34" charset="-122"/>
                <a:ea typeface="微软雅黑" panose="020B0503020204020204" pitchFamily="34" charset="-122"/>
                <a:sym typeface="+mn-ea"/>
              </a:rPr>
              <a:t>未出现【退课】按钮，只有【移动到】，即为学校要求不允许退课。</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如果显示“退课”按钮，点击退课，系统会弹出提示【您确定要退出此课程？退课后学习记录将无法恢复！】，如果您确定，点击【确定】即可。</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752475" y="983615"/>
            <a:ext cx="3997960" cy="4165600"/>
          </a:xfrm>
          <a:prstGeom prst="rect">
            <a:avLst/>
          </a:prstGeom>
        </p:spPr>
      </p:pic>
      <p:sp>
        <p:nvSpPr>
          <p:cNvPr id="5" name="矩形 4"/>
          <p:cNvSpPr/>
          <p:nvPr/>
        </p:nvSpPr>
        <p:spPr>
          <a:xfrm>
            <a:off x="3882390" y="1056005"/>
            <a:ext cx="86868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2"/>
          <a:stretch>
            <a:fillRect/>
          </a:stretch>
        </p:blipFill>
        <p:spPr>
          <a:xfrm>
            <a:off x="5367020" y="983615"/>
            <a:ext cx="4080510" cy="4245610"/>
          </a:xfrm>
          <a:prstGeom prst="rect">
            <a:avLst/>
          </a:prstGeom>
        </p:spPr>
      </p:pic>
      <p:pic>
        <p:nvPicPr>
          <p:cNvPr id="10" name="图片 9"/>
          <p:cNvPicPr>
            <a:picLocks noChangeAspect="1"/>
          </p:cNvPicPr>
          <p:nvPr/>
        </p:nvPicPr>
        <p:blipFill>
          <a:blip r:embed="rId3"/>
          <a:stretch>
            <a:fillRect/>
          </a:stretch>
        </p:blipFill>
        <p:spPr>
          <a:xfrm>
            <a:off x="5984875" y="2453005"/>
            <a:ext cx="5514975" cy="1952625"/>
          </a:xfrm>
          <a:prstGeom prst="rect">
            <a:avLst/>
          </a:prstGeom>
        </p:spPr>
      </p:pic>
      <p:sp>
        <p:nvSpPr>
          <p:cNvPr id="11" name="矩形 10"/>
          <p:cNvSpPr/>
          <p:nvPr/>
        </p:nvSpPr>
        <p:spPr>
          <a:xfrm>
            <a:off x="8027670" y="1039495"/>
            <a:ext cx="141986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5984875" y="2458085"/>
            <a:ext cx="5514340" cy="1947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a:t>
            </a:r>
            <a:r>
              <a:rPr lang="zh-CN" altLang="en-US" dirty="0" smtClean="0">
                <a:solidFill>
                  <a:schemeClr val="bg1"/>
                </a:solidFill>
                <a:latin typeface="微软雅黑" panose="020B0503020204020204" pitchFamily="34" charset="-122"/>
                <a:ea typeface="微软雅黑" panose="020B0503020204020204" pitchFamily="34" charset="-122"/>
              </a:rPr>
              <a:t>看到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进度】或者【统计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2"/>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2"/>
          <a:stretch>
            <a:fillRect/>
          </a:stretch>
        </p:blipFill>
        <p:spPr>
          <a:xfrm>
            <a:off x="8558530" y="2882265"/>
            <a:ext cx="800100" cy="1009650"/>
          </a:xfrm>
          <a:prstGeom prst="rect">
            <a:avLst/>
          </a:prstGeom>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视频的同时，点击视频页面右侧的【讨论】进行发布（发布讨论时视频会暂停）</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8404225" y="1967230"/>
            <a:ext cx="2876550" cy="2647950"/>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76450"/>
          </a:xfrm>
          <a:prstGeom prst="rect">
            <a:avLst/>
          </a:prstGeom>
        </p:spPr>
      </p:pic>
      <p:pic>
        <p:nvPicPr>
          <p:cNvPr id="4" name="图片 3"/>
          <p:cNvPicPr>
            <a:picLocks noChangeAspect="1"/>
          </p:cNvPicPr>
          <p:nvPr/>
        </p:nvPicPr>
        <p:blipFill>
          <a:blip r:embed="rId2"/>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endParaRPr lang="zh-CN" altLang="zh-CN"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1877060" y="322135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409067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26" name="TextBox 42      (向天歌演示原创作品：www.TopPPT.cn)"/>
          <p:cNvSpPr txBox="1">
            <a:spLocks noChangeArrowheads="1"/>
          </p:cNvSpPr>
          <p:nvPr/>
        </p:nvSpPr>
        <p:spPr bwMode="auto">
          <a:xfrm>
            <a:off x="2000885" y="4963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2000885" y="579437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801370" y="5608320"/>
            <a:ext cx="10673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打开浏览器，在网址栏中输入学校开课通知中的尔雅学习网址，或者将网址直接复制到网址栏。比如： </a:t>
            </a:r>
            <a:r>
              <a:rPr lang="en-US" altLang="zh-CN" dirty="0" smtClean="0">
                <a:solidFill>
                  <a:schemeClr val="bg1"/>
                </a:solidFill>
                <a:latin typeface="微软雅黑" panose="020B0503020204020204" pitchFamily="34" charset="-122"/>
                <a:ea typeface="微软雅黑" panose="020B0503020204020204" pitchFamily="34" charset="-122"/>
              </a:rPr>
              <a:t>lnist.fanya.chaoxing.com</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678305" y="463550"/>
            <a:ext cx="7795895" cy="5005705"/>
          </a:xfrm>
          <a:prstGeom prst="rect">
            <a:avLst/>
          </a:prstGeom>
        </p:spPr>
      </p:pic>
      <p:sp>
        <p:nvSpPr>
          <p:cNvPr id="4" name="矩形标注 3"/>
          <p:cNvSpPr/>
          <p:nvPr/>
        </p:nvSpPr>
        <p:spPr>
          <a:xfrm>
            <a:off x="7508240" y="185420"/>
            <a:ext cx="4683125" cy="782320"/>
          </a:xfrm>
          <a:prstGeom prst="wedgeRectCallout">
            <a:avLst>
              <a:gd name="adj1" fmla="val -128150"/>
              <a:gd name="adj2" fmla="val 92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在网址栏直接输入网址</a:t>
            </a:r>
            <a:r>
              <a:rPr lang="en-US" altLang="zh-CN" b="1" noProof="1">
                <a:solidFill>
                  <a:srgbClr val="FF0000"/>
                </a:solidFill>
              </a:rPr>
              <a:t>:</a:t>
            </a:r>
            <a:r>
              <a:rPr lang="en-US" altLang="zh-CN" dirty="0" smtClean="0">
                <a:solidFill>
                  <a:srgbClr val="FF0000"/>
                </a:solidFill>
                <a:latin typeface="微软雅黑" panose="020B0503020204020204" pitchFamily="34" charset="-122"/>
                <a:ea typeface="微软雅黑" panose="020B0503020204020204" pitchFamily="34" charset="-122"/>
                <a:sym typeface="+mn-ea"/>
              </a:rPr>
              <a:t>lnist.fanya.chaoxing.com</a:t>
            </a:r>
            <a:endParaRPr lang="en-US" altLang="zh-CN" b="1" noProof="1" dirty="0" smtClean="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78305" y="463550"/>
            <a:ext cx="7795895" cy="5005705"/>
          </a:xfrm>
          <a:prstGeom prst="rect">
            <a:avLst/>
          </a:prstGeom>
        </p:spPr>
      </p:pic>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10083606" y="929382"/>
            <a:ext cx="1151481" cy="431800"/>
          </a:xfrm>
          <a:prstGeom prst="wedgeRectCallout">
            <a:avLst>
              <a:gd name="adj1" fmla="val -238583"/>
              <a:gd name="adj2" fmla="val 5528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点击登录</a:t>
            </a:r>
            <a:endParaRPr lang="zh-CN" altLang="en-US" b="1" noProof="1">
              <a:solidFill>
                <a:srgbClr val="FF000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2505" y="756920"/>
            <a:ext cx="8019415" cy="4419600"/>
          </a:xfrm>
          <a:prstGeom prst="rect">
            <a:avLst/>
          </a:prstGeom>
        </p:spPr>
      </p:pic>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74115" y="546036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第一行：输入学校给您提供的账号</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第二行：输入密码（一般初始密码为</a:t>
            </a:r>
            <a:r>
              <a:rPr lang="en-US" altLang="zh-CN" dirty="0">
                <a:solidFill>
                  <a:schemeClr val="bg1"/>
                </a:solidFill>
                <a:latin typeface="微软雅黑" panose="020B0503020204020204" pitchFamily="34" charset="-122"/>
              </a:rPr>
              <a:t>123456</a:t>
            </a:r>
            <a:r>
              <a:rPr lang="zh-CN" altLang="en-US" dirty="0">
                <a:solidFill>
                  <a:schemeClr val="bg1"/>
                </a:solidFill>
                <a:latin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输入</a:t>
            </a:r>
            <a:r>
              <a:rPr lang="zh-CN" altLang="en-US" dirty="0">
                <a:solidFill>
                  <a:schemeClr val="bg1"/>
                </a:solidFill>
                <a:latin typeface="微软雅黑" panose="020B0503020204020204" pitchFamily="34" charset="-122"/>
                <a:ea typeface="微软雅黑" panose="020B0503020204020204" pitchFamily="34" charset="-122"/>
                <a:sym typeface="+mn-ea"/>
              </a:rPr>
              <a:t>初始</a:t>
            </a:r>
            <a:r>
              <a:rPr lang="zh-CN" altLang="en-US" dirty="0" smtClean="0">
                <a:solidFill>
                  <a:schemeClr val="bg1"/>
                </a:solidFill>
                <a:latin typeface="微软雅黑" panose="020B0503020204020204" pitchFamily="34" charset="-122"/>
                <a:ea typeface="微软雅黑" panose="020B0503020204020204" pitchFamily="34" charset="-122"/>
                <a:sym typeface="+mn-ea"/>
              </a:rPr>
              <a:t>密码</a:t>
            </a:r>
            <a:r>
              <a:rPr lang="zh-CN" altLang="en-US" dirty="0">
                <a:solidFill>
                  <a:schemeClr val="bg1"/>
                </a:solidFill>
                <a:latin typeface="微软雅黑" panose="020B0503020204020204" pitchFamily="34" charset="-122"/>
                <a:ea typeface="微软雅黑" panose="020B0503020204020204" pitchFamily="34" charset="-122"/>
                <a:sym typeface="+mn-ea"/>
              </a:rPr>
              <a:t>需要您修改密码之后再次登录。如果您以前有使用过，使用修改后的密码直接登录。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标注 16"/>
          <p:cNvSpPr/>
          <p:nvPr/>
        </p:nvSpPr>
        <p:spPr>
          <a:xfrm>
            <a:off x="4961890" y="1710690"/>
            <a:ext cx="255333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输入您学校通知的账号</a:t>
            </a:r>
            <a:endParaRPr lang="zh-CN" altLang="en-US" b="1" noProof="1">
              <a:solidFill>
                <a:srgbClr val="FF0000"/>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a:t>
            </a:r>
            <a:r>
              <a:rPr lang="en-US" altLang="zh-CN" dirty="0">
                <a:solidFill>
                  <a:schemeClr val="bg1"/>
                </a:solidFill>
                <a:latin typeface="微软雅黑" panose="020B0503020204020204" pitchFamily="34" charset="-122"/>
                <a:ea typeface="微软雅黑" panose="020B0503020204020204" pitchFamily="34" charset="-122"/>
              </a:rPr>
              <a:t>123456</a:t>
            </a:r>
            <a:r>
              <a:rPr lang="zh-CN" altLang="en-US" dirty="0">
                <a:solidFill>
                  <a:schemeClr val="bg1"/>
                </a:solidFill>
                <a:latin typeface="微软雅黑" panose="020B0503020204020204" pitchFamily="34" charset="-122"/>
                <a:ea typeface="微软雅黑" panose="020B0503020204020204" pitchFamily="34" charset="-122"/>
              </a:rPr>
              <a:t>，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4775</Words>
  <Application>WPS 演示</Application>
  <PresentationFormat>宽屏</PresentationFormat>
  <Paragraphs>250</Paragraphs>
  <Slides>33</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Arial</vt:lpstr>
      <vt:lpstr>宋体</vt:lpstr>
      <vt:lpstr>Wingdings</vt:lpstr>
      <vt:lpstr>Calibri</vt:lpstr>
      <vt:lpstr>微软雅黑</vt:lpstr>
      <vt:lpstr>Arial Unicode MS</vt:lpstr>
      <vt:lpstr>Wingdings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呆呆垚</cp:lastModifiedBy>
  <cp:revision>271</cp:revision>
  <dcterms:created xsi:type="dcterms:W3CDTF">2013-10-08T09:05:00Z</dcterms:created>
  <dcterms:modified xsi:type="dcterms:W3CDTF">2020-06-12T04:11:32Z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2052-11.1.0.9740</vt:lpwstr>
  </property>
</Properties>
</file>